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5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5B5DC-44D5-4DDA-8509-40043717ADF6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EEE54-2EB2-4F72-A4D5-ACF188A389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63123" rtl="0" eaLnBrk="1" latinLnBrk="0" hangingPunct="1">
      <a:defRPr kumimoji="1" sz="870" kern="1200">
        <a:solidFill>
          <a:schemeClr val="tx1"/>
        </a:solidFill>
        <a:latin typeface="+mn-lt"/>
        <a:ea typeface="+mn-ea"/>
        <a:cs typeface="+mn-cs"/>
      </a:defRPr>
    </a:lvl1pPr>
    <a:lvl2pPr marL="331561" algn="l" defTabSz="663123" rtl="0" eaLnBrk="1" latinLnBrk="0" hangingPunct="1">
      <a:defRPr kumimoji="1" sz="870" kern="1200">
        <a:solidFill>
          <a:schemeClr val="tx1"/>
        </a:solidFill>
        <a:latin typeface="+mn-lt"/>
        <a:ea typeface="+mn-ea"/>
        <a:cs typeface="+mn-cs"/>
      </a:defRPr>
    </a:lvl2pPr>
    <a:lvl3pPr marL="663123" algn="l" defTabSz="663123" rtl="0" eaLnBrk="1" latinLnBrk="0" hangingPunct="1">
      <a:defRPr kumimoji="1" sz="870" kern="1200">
        <a:solidFill>
          <a:schemeClr val="tx1"/>
        </a:solidFill>
        <a:latin typeface="+mn-lt"/>
        <a:ea typeface="+mn-ea"/>
        <a:cs typeface="+mn-cs"/>
      </a:defRPr>
    </a:lvl3pPr>
    <a:lvl4pPr marL="994684" algn="l" defTabSz="663123" rtl="0" eaLnBrk="1" latinLnBrk="0" hangingPunct="1">
      <a:defRPr kumimoji="1" sz="870" kern="1200">
        <a:solidFill>
          <a:schemeClr val="tx1"/>
        </a:solidFill>
        <a:latin typeface="+mn-lt"/>
        <a:ea typeface="+mn-ea"/>
        <a:cs typeface="+mn-cs"/>
      </a:defRPr>
    </a:lvl4pPr>
    <a:lvl5pPr marL="1326246" algn="l" defTabSz="663123" rtl="0" eaLnBrk="1" latinLnBrk="0" hangingPunct="1">
      <a:defRPr kumimoji="1" sz="870" kern="1200">
        <a:solidFill>
          <a:schemeClr val="tx1"/>
        </a:solidFill>
        <a:latin typeface="+mn-lt"/>
        <a:ea typeface="+mn-ea"/>
        <a:cs typeface="+mn-cs"/>
      </a:defRPr>
    </a:lvl5pPr>
    <a:lvl6pPr marL="1657807" algn="l" defTabSz="663123" rtl="0" eaLnBrk="1" latinLnBrk="0" hangingPunct="1">
      <a:defRPr kumimoji="1" sz="870" kern="1200">
        <a:solidFill>
          <a:schemeClr val="tx1"/>
        </a:solidFill>
        <a:latin typeface="+mn-lt"/>
        <a:ea typeface="+mn-ea"/>
        <a:cs typeface="+mn-cs"/>
      </a:defRPr>
    </a:lvl6pPr>
    <a:lvl7pPr marL="1989369" algn="l" defTabSz="663123" rtl="0" eaLnBrk="1" latinLnBrk="0" hangingPunct="1">
      <a:defRPr kumimoji="1" sz="870" kern="1200">
        <a:solidFill>
          <a:schemeClr val="tx1"/>
        </a:solidFill>
        <a:latin typeface="+mn-lt"/>
        <a:ea typeface="+mn-ea"/>
        <a:cs typeface="+mn-cs"/>
      </a:defRPr>
    </a:lvl7pPr>
    <a:lvl8pPr marL="2320930" algn="l" defTabSz="663123" rtl="0" eaLnBrk="1" latinLnBrk="0" hangingPunct="1">
      <a:defRPr kumimoji="1" sz="870" kern="1200">
        <a:solidFill>
          <a:schemeClr val="tx1"/>
        </a:solidFill>
        <a:latin typeface="+mn-lt"/>
        <a:ea typeface="+mn-ea"/>
        <a:cs typeface="+mn-cs"/>
      </a:defRPr>
    </a:lvl8pPr>
    <a:lvl9pPr marL="2652492" algn="l" defTabSz="663123" rtl="0" eaLnBrk="1" latinLnBrk="0" hangingPunct="1">
      <a:defRPr kumimoji="1" sz="8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97D-2CB0-44D4-B9A2-1850E36A135E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C17D-3EEE-491B-8EC4-AE581B83B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92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97D-2CB0-44D4-B9A2-1850E36A135E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C17D-3EEE-491B-8EC4-AE581B83B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46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97D-2CB0-44D4-B9A2-1850E36A135E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C17D-3EEE-491B-8EC4-AE581B83B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47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97D-2CB0-44D4-B9A2-1850E36A135E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C17D-3EEE-491B-8EC4-AE581B83B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69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97D-2CB0-44D4-B9A2-1850E36A135E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C17D-3EEE-491B-8EC4-AE581B83B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59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97D-2CB0-44D4-B9A2-1850E36A135E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C17D-3EEE-491B-8EC4-AE581B83B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25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97D-2CB0-44D4-B9A2-1850E36A135E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C17D-3EEE-491B-8EC4-AE581B83B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7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97D-2CB0-44D4-B9A2-1850E36A135E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C17D-3EEE-491B-8EC4-AE581B83B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78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97D-2CB0-44D4-B9A2-1850E36A135E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C17D-3EEE-491B-8EC4-AE581B83B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92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97D-2CB0-44D4-B9A2-1850E36A135E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C17D-3EEE-491B-8EC4-AE581B83B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9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97D-2CB0-44D4-B9A2-1850E36A135E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0C17D-3EEE-491B-8EC4-AE581B83B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72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4A97D-2CB0-44D4-B9A2-1850E36A135E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0C17D-3EEE-491B-8EC4-AE581B83BB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44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="" xmlns:a16="http://schemas.microsoft.com/office/drawing/2014/main" id="{0D00D539-6F31-43E1-99C7-9CD045D49F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550796"/>
              </p:ext>
            </p:extLst>
          </p:nvPr>
        </p:nvGraphicFramePr>
        <p:xfrm>
          <a:off x="171450" y="507831"/>
          <a:ext cx="6515100" cy="50744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350">
                  <a:extLst>
                    <a:ext uri="{9D8B030D-6E8A-4147-A177-3AD203B41FA5}">
                      <a16:colId xmlns="" xmlns:a16="http://schemas.microsoft.com/office/drawing/2014/main" val="3858508886"/>
                    </a:ext>
                  </a:extLst>
                </a:gridCol>
                <a:gridCol w="5619750">
                  <a:extLst>
                    <a:ext uri="{9D8B030D-6E8A-4147-A177-3AD203B41FA5}">
                      <a16:colId xmlns="" xmlns:a16="http://schemas.microsoft.com/office/drawing/2014/main" val="1063323473"/>
                    </a:ext>
                  </a:extLst>
                </a:gridCol>
              </a:tblGrid>
              <a:tr h="67876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Aharoni" panose="020B0604020202020204" pitchFamily="2" charset="-79"/>
                        </a:rPr>
                        <a:t>送信先→ </a:t>
                      </a:r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Aharoni" panose="020B0604020202020204" pitchFamily="2" charset="-79"/>
                        </a:rPr>
                        <a:t>smz-e@yipf.or.jp </a:t>
                      </a:r>
                      <a:r>
                        <a:rPr kumimoji="1" lang="en-US" altLang="ja-JP" sz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Aharoni" panose="020B0604020202020204" pitchFamily="2" charset="-79"/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Aharoni" panose="020B0604020202020204" pitchFamily="2" charset="-79"/>
                        </a:rPr>
                        <a:t>やまぐち産業振興財団  海外展開支援拠点  清水あて</a:t>
                      </a:r>
                      <a:r>
                        <a:rPr kumimoji="1" lang="en-US" altLang="ja-JP" sz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Aharoni" panose="020B0604020202020204" pitchFamily="2" charset="-79"/>
                        </a:rPr>
                        <a:t>)</a:t>
                      </a:r>
                    </a:p>
                    <a:p>
                      <a:pPr algn="l"/>
                      <a:r>
                        <a:rPr kumimoji="1" lang="ja-JP" altLang="en-US" sz="1200" baseline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Aharoni" panose="020B0604020202020204" pitchFamily="2" charset="-79"/>
                        </a:rPr>
                        <a:t>  </a:t>
                      </a: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Aharoni" panose="020B0604020202020204" pitchFamily="2" charset="-79"/>
                        </a:rPr>
                        <a:t>申込先→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Aharoni" panose="020B0604020202020204" pitchFamily="2" charset="-79"/>
                        </a:rPr>
                        <a:t>https://forms.gle/zhKHfdDM1FsNdNceA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Aharoni" panose="020B0604020202020204" pitchFamily="2" charset="-79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15178983"/>
                  </a:ext>
                </a:extLst>
              </a:tr>
              <a:tr h="37567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会社名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68132429"/>
                  </a:ext>
                </a:extLst>
              </a:tr>
              <a:tr h="44302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会社住所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山口県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1789818"/>
                  </a:ext>
                </a:extLst>
              </a:tr>
              <a:tr h="50769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ご担当者氏名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890750585"/>
                  </a:ext>
                </a:extLst>
              </a:tr>
              <a:tr h="55981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ご担当者連絡先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電話番号　　　　　　　　　　　　</a:t>
                      </a:r>
                      <a:r>
                        <a:rPr kumimoji="1" lang="en-US" altLang="ja-JP" dirty="0"/>
                        <a:t>Email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89013368"/>
                  </a:ext>
                </a:extLst>
              </a:tr>
              <a:tr h="107612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参加希望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（下記にチェックしてください。複数選択可）</a:t>
                      </a:r>
                      <a:endParaRPr kumimoji="1" lang="en-US" altLang="ja-JP" sz="1200" dirty="0"/>
                    </a:p>
                    <a:p>
                      <a:endParaRPr kumimoji="1" lang="en-US" altLang="ja-JP" sz="600" dirty="0"/>
                    </a:p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800" dirty="0"/>
                        <a:t>□</a:t>
                      </a:r>
                      <a:r>
                        <a:rPr kumimoji="1" lang="ja-JP" altLang="en-US" sz="1400" dirty="0"/>
                        <a:t>　事業説明会への参加</a:t>
                      </a:r>
                      <a:endParaRPr kumimoji="1" lang="en-US" altLang="ja-JP" sz="1400" dirty="0"/>
                    </a:p>
                    <a:p>
                      <a:endParaRPr kumimoji="1" lang="en-US" altLang="ja-JP" sz="600" dirty="0"/>
                    </a:p>
                    <a:p>
                      <a:r>
                        <a:rPr kumimoji="1" lang="ja-JP" altLang="en-US" sz="1400" dirty="0"/>
                        <a:t>　</a:t>
                      </a:r>
                      <a:r>
                        <a:rPr kumimoji="1" lang="ja-JP" altLang="en-US" sz="1800" dirty="0"/>
                        <a:t>□</a:t>
                      </a:r>
                      <a:r>
                        <a:rPr kumimoji="1" lang="ja-JP" altLang="en-US" sz="1400" dirty="0"/>
                        <a:t>　グローバル人材育成事業への参加</a:t>
                      </a:r>
                      <a:endParaRPr kumimoji="1" lang="en-US" altLang="ja-JP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02007164"/>
                  </a:ext>
                </a:extLst>
              </a:tr>
              <a:tr h="69603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御社が提供されている商材を教えてください</a:t>
                      </a:r>
                      <a:endParaRPr kumimoji="1" lang="en-US" altLang="ja-JP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27815349"/>
                  </a:ext>
                </a:extLst>
              </a:tr>
              <a:tr h="671329">
                <a:tc>
                  <a:txBody>
                    <a:bodyPr/>
                    <a:lstStyle/>
                    <a:p>
                      <a:r>
                        <a:rPr kumimoji="1" lang="en-US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自由回答</a:t>
                      </a:r>
                      <a:r>
                        <a:rPr kumimoji="1" lang="en-US" altLang="ja-JP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kumimoji="1" lang="en-US" altLang="ja-JP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ja-JP" alt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ご質問・ご要望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+mj-ea"/>
                        <a:buNone/>
                      </a:pPr>
                      <a:endParaRPr kumimoji="1" lang="ja-JP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47144261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="" xmlns:a16="http://schemas.microsoft.com/office/drawing/2014/main" id="{F3DD2982-FEA2-4B6F-A50D-C9B1746A4C5A}"/>
              </a:ext>
            </a:extLst>
          </p:cNvPr>
          <p:cNvSpPr/>
          <p:nvPr/>
        </p:nvSpPr>
        <p:spPr>
          <a:xfrm>
            <a:off x="0" y="0"/>
            <a:ext cx="505298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n w="6350">
                  <a:noFill/>
                </a:ln>
                <a:effectLst>
                  <a:glow rad="381000">
                    <a:schemeClr val="bg1">
                      <a:alpha val="6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事業申込書　　　</a:t>
            </a:r>
            <a:r>
              <a:rPr lang="en-US" altLang="ja-JP" sz="700" dirty="0">
                <a:ln w="6350">
                  <a:noFill/>
                </a:ln>
                <a:effectLst>
                  <a:glow rad="381000">
                    <a:schemeClr val="bg1">
                      <a:alpha val="6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(R3</a:t>
            </a:r>
            <a:r>
              <a:rPr lang="ja-JP" altLang="en-US" sz="700" dirty="0">
                <a:ln w="6350">
                  <a:noFill/>
                </a:ln>
                <a:effectLst>
                  <a:glow rad="381000">
                    <a:schemeClr val="bg1">
                      <a:alpha val="6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やまぐち）</a:t>
            </a:r>
            <a:endParaRPr lang="en-US" altLang="ja-JP" sz="700" dirty="0">
              <a:ln w="6350">
                <a:noFill/>
              </a:ln>
              <a:effectLst>
                <a:glow rad="381000">
                  <a:schemeClr val="bg1">
                    <a:alpha val="60000"/>
                  </a:schemeClr>
                </a:glo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/>
              <a:t>下記申込先</a:t>
            </a:r>
            <a:r>
              <a:rPr lang="en-US" altLang="ja-JP" sz="900" dirty="0"/>
              <a:t>URL</a:t>
            </a:r>
            <a:r>
              <a:rPr lang="ja-JP" altLang="en-US" sz="900" dirty="0"/>
              <a:t>もしくは下記の内容を記載し、</a:t>
            </a:r>
            <a:r>
              <a:rPr lang="en-US" altLang="ja-JP" sz="900" dirty="0"/>
              <a:t>PDF</a:t>
            </a:r>
            <a:r>
              <a:rPr lang="ja-JP" altLang="en-US" sz="900" dirty="0"/>
              <a:t>等へ変換の上、メールでお送りください。</a:t>
            </a:r>
            <a:endParaRPr lang="en-US" altLang="ja-JP" sz="900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="" xmlns:a16="http://schemas.microsoft.com/office/drawing/2014/main" id="{4C1D7A3E-14D3-4388-A500-A3AABC157AF2}"/>
              </a:ext>
            </a:extLst>
          </p:cNvPr>
          <p:cNvSpPr/>
          <p:nvPr/>
        </p:nvSpPr>
        <p:spPr>
          <a:xfrm>
            <a:off x="148023" y="5688223"/>
            <a:ext cx="6531714" cy="2330535"/>
          </a:xfrm>
          <a:prstGeom prst="roundRect">
            <a:avLst>
              <a:gd name="adj" fmla="val 10004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b="1" dirty="0">
                <a:latin typeface="+mn-ea"/>
              </a:rPr>
              <a:t>グローバル人材育成事業（シンガポール）に関する</a:t>
            </a:r>
            <a:r>
              <a:rPr kumimoji="1" lang="ja-JP" altLang="en-US" sz="1200" b="1" dirty="0"/>
              <a:t>事業説明会を開催いたします。</a:t>
            </a:r>
            <a:r>
              <a:rPr kumimoji="1" lang="en-US" altLang="ja-JP" sz="1200" b="1" dirty="0"/>
              <a:t/>
            </a:r>
            <a:br>
              <a:rPr kumimoji="1" lang="en-US" altLang="ja-JP" sz="1200" b="1" dirty="0"/>
            </a:br>
            <a:r>
              <a:rPr kumimoji="1" lang="en-US" altLang="ja-JP" sz="1200" b="1" dirty="0"/>
              <a:t>(</a:t>
            </a:r>
            <a:r>
              <a:rPr kumimoji="1" lang="ja-JP" altLang="en-US" sz="1200" b="1" dirty="0"/>
              <a:t>オンラインによる説明会を開催予定</a:t>
            </a:r>
            <a:r>
              <a:rPr kumimoji="1" lang="en-US" altLang="ja-JP" sz="1200" b="1" dirty="0"/>
              <a:t>)</a:t>
            </a:r>
          </a:p>
          <a:p>
            <a:r>
              <a:rPr kumimoji="1" lang="ja-JP" altLang="en-US" sz="2800" b="1" dirty="0"/>
              <a:t>  </a:t>
            </a:r>
            <a:r>
              <a:rPr kumimoji="1" lang="en-US" altLang="ja-JP" sz="2000" b="1" dirty="0"/>
              <a:t>2021</a:t>
            </a:r>
            <a:r>
              <a:rPr kumimoji="1" lang="ja-JP" altLang="en-US" sz="2000" b="1" dirty="0"/>
              <a:t>年６月２４日 （木）１４：００～１５：３０</a:t>
            </a:r>
            <a:endParaRPr kumimoji="1" lang="en-US" altLang="ja-JP" sz="2000" b="1" dirty="0"/>
          </a:p>
          <a:p>
            <a:endParaRPr kumimoji="1" lang="en-US" altLang="ja-JP" sz="800" b="1" dirty="0"/>
          </a:p>
          <a:p>
            <a:r>
              <a:rPr kumimoji="1" lang="ja-JP" altLang="en-US" b="1" dirty="0"/>
              <a:t>第</a:t>
            </a:r>
            <a:r>
              <a:rPr kumimoji="1" lang="en-US" altLang="ja-JP" b="1" dirty="0"/>
              <a:t>1</a:t>
            </a:r>
            <a:r>
              <a:rPr kumimoji="1" lang="ja-JP" altLang="en-US" b="1" dirty="0"/>
              <a:t>部　海外輸出にかかる市場動向</a:t>
            </a:r>
            <a:endParaRPr kumimoji="1" lang="en-US" altLang="ja-JP" b="1" dirty="0"/>
          </a:p>
          <a:p>
            <a:r>
              <a:rPr kumimoji="1" lang="ja-JP" altLang="en-US" b="1" dirty="0"/>
              <a:t>第</a:t>
            </a:r>
            <a:r>
              <a:rPr kumimoji="1" lang="en-US" altLang="ja-JP" b="1" dirty="0"/>
              <a:t>2</a:t>
            </a:r>
            <a:r>
              <a:rPr kumimoji="1" lang="ja-JP" altLang="en-US" b="1" dirty="0"/>
              <a:t>部　グローバル人材育成事業のご紹介</a:t>
            </a:r>
            <a:endParaRPr kumimoji="1" lang="en-US" altLang="ja-JP" b="1" dirty="0"/>
          </a:p>
          <a:p>
            <a:endParaRPr kumimoji="1" lang="en-US" altLang="ja-JP" sz="600" b="1" dirty="0"/>
          </a:p>
          <a:p>
            <a:r>
              <a:rPr kumimoji="1" lang="ja-JP" altLang="en-US" sz="1400" b="1" dirty="0"/>
              <a:t>事業説明会申込締切：６月２２日（火）</a:t>
            </a:r>
            <a:endParaRPr kumimoji="1" lang="en-US" altLang="ja-JP" sz="1400" b="1" dirty="0"/>
          </a:p>
          <a:p>
            <a:endParaRPr kumimoji="1" lang="en-US" altLang="ja-JP" sz="600" b="1" dirty="0"/>
          </a:p>
          <a:p>
            <a:r>
              <a:rPr kumimoji="1" lang="ja-JP" altLang="en-US" sz="1200" b="1" dirty="0"/>
              <a:t>参加希望者は上記フォーム（右の</a:t>
            </a:r>
            <a:r>
              <a:rPr kumimoji="1" lang="en-US" altLang="ja-JP" sz="1200" b="1" dirty="0"/>
              <a:t>QR</a:t>
            </a:r>
            <a:r>
              <a:rPr kumimoji="1" lang="ja-JP" altLang="en-US" sz="1200" b="1" dirty="0"/>
              <a:t>コードからも申し込めます）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からお申込みください。</a:t>
            </a:r>
            <a:endParaRPr kumimoji="1" lang="en-US" altLang="ja-JP" sz="1200" b="1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="" xmlns:a16="http://schemas.microsoft.com/office/drawing/2014/main" id="{5F5C2E65-8284-4991-A30B-0FE7BEE79FA9}"/>
              </a:ext>
            </a:extLst>
          </p:cNvPr>
          <p:cNvGrpSpPr/>
          <p:nvPr/>
        </p:nvGrpSpPr>
        <p:grpSpPr>
          <a:xfrm>
            <a:off x="0" y="8103312"/>
            <a:ext cx="6858000" cy="1802689"/>
            <a:chOff x="0" y="9596857"/>
            <a:chExt cx="7771697" cy="1165290"/>
          </a:xfrm>
        </p:grpSpPr>
        <p:sp>
          <p:nvSpPr>
            <p:cNvPr id="8" name="正方形/長方形 7">
              <a:extLst>
                <a:ext uri="{FF2B5EF4-FFF2-40B4-BE49-F238E27FC236}">
                  <a16:creationId xmlns="" xmlns:a16="http://schemas.microsoft.com/office/drawing/2014/main" id="{50561AA3-C445-46C0-BA59-746764AC9C60}"/>
                </a:ext>
              </a:extLst>
            </p:cNvPr>
            <p:cNvSpPr/>
            <p:nvPr/>
          </p:nvSpPr>
          <p:spPr>
            <a:xfrm>
              <a:off x="0" y="9596857"/>
              <a:ext cx="7771697" cy="1165290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 dirty="0">
                <a:latin typeface="+mn-ea"/>
              </a:endParaRPr>
            </a:p>
          </p:txBody>
        </p:sp>
        <p:sp>
          <p:nvSpPr>
            <p:cNvPr id="9" name="四角形: 角を丸くする 20">
              <a:extLst>
                <a:ext uri="{FF2B5EF4-FFF2-40B4-BE49-F238E27FC236}">
                  <a16:creationId xmlns="" xmlns:a16="http://schemas.microsoft.com/office/drawing/2014/main" id="{21E8B15B-2943-4D88-88D5-4036C86D4606}"/>
                </a:ext>
              </a:extLst>
            </p:cNvPr>
            <p:cNvSpPr/>
            <p:nvPr/>
          </p:nvSpPr>
          <p:spPr>
            <a:xfrm>
              <a:off x="171602" y="9665361"/>
              <a:ext cx="7432371" cy="1037234"/>
            </a:xfrm>
            <a:prstGeom prst="roundRect">
              <a:avLst>
                <a:gd name="adj" fmla="val 970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latin typeface="+mn-ea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="" xmlns:a16="http://schemas.microsoft.com/office/drawing/2014/main" id="{7AA8183F-D957-4395-A771-8F6FCAA3EBDF}"/>
                </a:ext>
              </a:extLst>
            </p:cNvPr>
            <p:cNvSpPr txBox="1"/>
            <p:nvPr/>
          </p:nvSpPr>
          <p:spPr>
            <a:xfrm>
              <a:off x="104101" y="9688057"/>
              <a:ext cx="1240938" cy="207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50" b="1" u="sng" dirty="0">
                  <a:latin typeface="+mn-ea"/>
                  <a:cs typeface="Meiryo UI" panose="020B0604030504040204" pitchFamily="50" charset="-128"/>
                </a:rPr>
                <a:t>お問い合わせ</a:t>
              </a:r>
              <a:endParaRPr lang="ja-JP" altLang="ja-JP" sz="1050" u="sng" dirty="0"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="" xmlns:a16="http://schemas.microsoft.com/office/drawing/2014/main" id="{09DC1CAD-3744-4CB6-AE78-DE4DC77B63A5}"/>
                </a:ext>
              </a:extLst>
            </p:cNvPr>
            <p:cNvSpPr txBox="1"/>
            <p:nvPr/>
          </p:nvSpPr>
          <p:spPr>
            <a:xfrm>
              <a:off x="186568" y="10326314"/>
              <a:ext cx="7398061" cy="366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+mn-ea"/>
                </a:rPr>
                <a:t>・お申し込みの際に記載頂いた個人情報は、受講者名簿の作成に利用させて頂くほか、やまぐち産業振興財団　</a:t>
              </a:r>
              <a:endParaRPr lang="en-US" altLang="ja-JP" sz="1000" dirty="0">
                <a:latin typeface="+mn-ea"/>
              </a:endParaRPr>
            </a:p>
            <a:p>
              <a:r>
                <a:rPr lang="ja-JP" altLang="en-US" sz="1000" dirty="0">
                  <a:latin typeface="+mn-ea"/>
                </a:rPr>
                <a:t>　および連携先の（株）フォーバルが事業実施のために使用させて頂きます。</a:t>
              </a:r>
              <a:r>
                <a:rPr lang="en-US" altLang="ja-JP" sz="1000" dirty="0">
                  <a:latin typeface="+mn-ea"/>
                </a:rPr>
                <a:t/>
              </a:r>
              <a:br>
                <a:rPr lang="en-US" altLang="ja-JP" sz="1000" dirty="0">
                  <a:latin typeface="+mn-ea"/>
                </a:rPr>
              </a:br>
              <a:r>
                <a:rPr lang="ja-JP" altLang="en-US" sz="1000" dirty="0">
                  <a:latin typeface="+mn-ea"/>
                </a:rPr>
                <a:t>　また、やまぐち産業振興財団の責任において適切に管理いたします。</a:t>
              </a:r>
              <a:endParaRPr lang="en-US" altLang="ja-JP" sz="1000" b="1" dirty="0">
                <a:latin typeface="+mn-ea"/>
                <a:cs typeface="Meiryo UI" panose="020B0604030504040204" pitchFamily="50" charset="-128"/>
              </a:endParaRPr>
            </a:p>
          </p:txBody>
        </p:sp>
      </p:grpSp>
      <p:sp>
        <p:nvSpPr>
          <p:cNvPr id="13" name="正方形/長方形 12">
            <a:extLst>
              <a:ext uri="{FF2B5EF4-FFF2-40B4-BE49-F238E27FC236}">
                <a16:creationId xmlns="" xmlns:a16="http://schemas.microsoft.com/office/drawing/2014/main" id="{293DCF15-0ADD-436C-8D7A-C06434B39AE2}"/>
              </a:ext>
            </a:extLst>
          </p:cNvPr>
          <p:cNvSpPr/>
          <p:nvPr/>
        </p:nvSpPr>
        <p:spPr>
          <a:xfrm>
            <a:off x="178282" y="8718364"/>
            <a:ext cx="52262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+mn-ea"/>
              </a:rPr>
              <a:t>(</a:t>
            </a:r>
            <a:r>
              <a:rPr lang="ja-JP" altLang="en-US" sz="1000" dirty="0">
                <a:latin typeface="+mn-ea"/>
              </a:rPr>
              <a:t>お問合せ</a:t>
            </a:r>
            <a:r>
              <a:rPr lang="en-US" altLang="ja-JP" sz="1000" dirty="0">
                <a:latin typeface="+mn-ea"/>
              </a:rPr>
              <a:t>) TEL:</a:t>
            </a:r>
            <a:r>
              <a:rPr lang="ja-JP" altLang="en-US" sz="1000" dirty="0">
                <a:latin typeface="+mn-ea"/>
              </a:rPr>
              <a:t> </a:t>
            </a:r>
            <a:r>
              <a:rPr lang="en-US" altLang="ja-JP" sz="1000" dirty="0">
                <a:latin typeface="+mn-ea"/>
              </a:rPr>
              <a:t>083-922-9926  FAX</a:t>
            </a:r>
            <a:r>
              <a:rPr lang="ja-JP" altLang="en-US" sz="1000" dirty="0">
                <a:latin typeface="+mn-ea"/>
              </a:rPr>
              <a:t>：</a:t>
            </a:r>
            <a:r>
              <a:rPr lang="en-US" altLang="ja-JP" sz="1000" dirty="0">
                <a:latin typeface="+mn-ea"/>
              </a:rPr>
              <a:t>083-921-2013</a:t>
            </a:r>
            <a:r>
              <a:rPr lang="ja-JP" altLang="en-US" sz="1000" dirty="0">
                <a:latin typeface="+mn-ea"/>
              </a:rPr>
              <a:t>　</a:t>
            </a:r>
            <a:r>
              <a:rPr lang="en-US" altLang="ja-JP" sz="1000" dirty="0">
                <a:latin typeface="+mn-ea"/>
              </a:rPr>
              <a:t>Email:</a:t>
            </a:r>
            <a:r>
              <a:rPr lang="ja-JP" altLang="en-US" sz="1000" dirty="0">
                <a:latin typeface="+mn-ea"/>
              </a:rPr>
              <a:t> </a:t>
            </a:r>
            <a:r>
              <a:rPr lang="en-US" altLang="ja-JP" sz="1000" dirty="0">
                <a:latin typeface="+mn-ea"/>
              </a:rPr>
              <a:t>smz-e@yipf.or.jp</a:t>
            </a:r>
          </a:p>
          <a:p>
            <a:r>
              <a:rPr lang="en-US" altLang="ja-JP" sz="1000" dirty="0">
                <a:latin typeface="+mn-ea"/>
              </a:rPr>
              <a:t>※</a:t>
            </a:r>
            <a:r>
              <a:rPr lang="ja-JP" altLang="en-US" sz="1000" dirty="0">
                <a:latin typeface="+mn-ea"/>
              </a:rPr>
              <a:t>事務所移転により、令和３年６月２１日</a:t>
            </a:r>
            <a:r>
              <a:rPr lang="en-US" altLang="ja-JP" sz="1000" dirty="0">
                <a:latin typeface="+mn-ea"/>
              </a:rPr>
              <a:t>(</a:t>
            </a:r>
            <a:r>
              <a:rPr lang="ja-JP" altLang="en-US" sz="1000" dirty="0">
                <a:latin typeface="+mn-ea"/>
              </a:rPr>
              <a:t>月</a:t>
            </a:r>
            <a:r>
              <a:rPr lang="en-US" altLang="ja-JP" sz="1000" dirty="0">
                <a:latin typeface="+mn-ea"/>
              </a:rPr>
              <a:t>)</a:t>
            </a:r>
            <a:r>
              <a:rPr lang="ja-JP" altLang="en-US" sz="1000" dirty="0">
                <a:latin typeface="+mn-ea"/>
              </a:rPr>
              <a:t>以降は、以下のとおりです。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　</a:t>
            </a:r>
            <a:r>
              <a:rPr lang="en-US" altLang="ja-JP" sz="1000" dirty="0">
                <a:latin typeface="+mn-ea"/>
              </a:rPr>
              <a:t>TEL:</a:t>
            </a:r>
            <a:r>
              <a:rPr lang="ja-JP" altLang="en-US" sz="1000" dirty="0">
                <a:latin typeface="+mn-ea"/>
              </a:rPr>
              <a:t> </a:t>
            </a:r>
            <a:r>
              <a:rPr lang="en-US" altLang="ja-JP" sz="1000" dirty="0">
                <a:latin typeface="+mn-ea"/>
              </a:rPr>
              <a:t>083-902-3722</a:t>
            </a:r>
            <a:r>
              <a:rPr lang="ja-JP" altLang="en-US" sz="1000" dirty="0">
                <a:latin typeface="+mn-ea"/>
              </a:rPr>
              <a:t>　</a:t>
            </a:r>
            <a:r>
              <a:rPr lang="en-US" altLang="ja-JP" sz="1000" dirty="0">
                <a:latin typeface="+mn-ea"/>
              </a:rPr>
              <a:t>FAX</a:t>
            </a:r>
            <a:r>
              <a:rPr lang="ja-JP" altLang="en-US" sz="1000" dirty="0">
                <a:latin typeface="+mn-ea"/>
              </a:rPr>
              <a:t>：</a:t>
            </a:r>
            <a:r>
              <a:rPr lang="en-US" altLang="ja-JP" sz="1000" dirty="0">
                <a:latin typeface="+mn-ea"/>
              </a:rPr>
              <a:t>083-902-9010</a:t>
            </a:r>
            <a:r>
              <a:rPr lang="ja-JP" altLang="en-US" sz="1000" dirty="0">
                <a:latin typeface="+mn-ea"/>
              </a:rPr>
              <a:t>　　　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="" xmlns:a16="http://schemas.microsoft.com/office/drawing/2014/main" id="{293DCF15-0ADD-436C-8D7A-C06434B39AE2}"/>
              </a:ext>
            </a:extLst>
          </p:cNvPr>
          <p:cNvSpPr/>
          <p:nvPr/>
        </p:nvSpPr>
        <p:spPr>
          <a:xfrm>
            <a:off x="109581" y="8491120"/>
            <a:ext cx="39630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+mn-ea"/>
              </a:rPr>
              <a:t>（公財）やまぐち産業振興財団　事業支援部　海外展開支援拠点</a:t>
            </a:r>
            <a:endParaRPr lang="en-US" altLang="ja-JP" sz="1000" dirty="0">
              <a:latin typeface="+mn-ea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="" xmlns:a16="http://schemas.microsoft.com/office/drawing/2014/main" id="{293DCF15-0ADD-436C-8D7A-C06434B39AE2}"/>
              </a:ext>
            </a:extLst>
          </p:cNvPr>
          <p:cNvSpPr/>
          <p:nvPr/>
        </p:nvSpPr>
        <p:spPr>
          <a:xfrm>
            <a:off x="4015221" y="8477471"/>
            <a:ext cx="204823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+mn-ea"/>
              </a:rPr>
              <a:t>(</a:t>
            </a:r>
            <a:r>
              <a:rPr lang="ja-JP" altLang="en-US" sz="1000" dirty="0">
                <a:latin typeface="+mn-ea"/>
              </a:rPr>
              <a:t>担当</a:t>
            </a:r>
            <a:r>
              <a:rPr lang="en-US" altLang="ja-JP" sz="1000" dirty="0">
                <a:latin typeface="+mn-ea"/>
              </a:rPr>
              <a:t>) </a:t>
            </a:r>
            <a:r>
              <a:rPr lang="ja-JP" altLang="en-US" sz="1000" dirty="0">
                <a:latin typeface="+mn-ea"/>
              </a:rPr>
              <a:t>澁谷・清水・谷村・宮本</a:t>
            </a:r>
            <a:endParaRPr lang="en-US" altLang="ja-JP" sz="1000" dirty="0">
              <a:latin typeface="+mn-ea"/>
            </a:endParaRPr>
          </a:p>
        </p:txBody>
      </p:sp>
      <p:pic>
        <p:nvPicPr>
          <p:cNvPr id="3" name="図 2" descr="QR コード&#10;&#10;自動的に生成された説明">
            <a:extLst>
              <a:ext uri="{FF2B5EF4-FFF2-40B4-BE49-F238E27FC236}">
                <a16:creationId xmlns="" xmlns:a16="http://schemas.microsoft.com/office/drawing/2014/main" id="{0C53572B-535B-4758-BFD8-C9EB3570C4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513" y="6838526"/>
            <a:ext cx="1140873" cy="1140873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="" xmlns:a16="http://schemas.microsoft.com/office/drawing/2014/main" id="{3A863E11-0730-4C1B-9BD9-74FD4E3494A3}"/>
              </a:ext>
            </a:extLst>
          </p:cNvPr>
          <p:cNvSpPr/>
          <p:nvPr/>
        </p:nvSpPr>
        <p:spPr>
          <a:xfrm>
            <a:off x="5466863" y="6580188"/>
            <a:ext cx="9925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b="1" dirty="0">
                <a:solidFill>
                  <a:prstClr val="black"/>
                </a:solidFill>
              </a:rPr>
              <a:t>参加申込</a:t>
            </a:r>
            <a:r>
              <a:rPr kumimoji="1" lang="en-US" altLang="ja-JP" sz="1200" b="1" dirty="0">
                <a:solidFill>
                  <a:prstClr val="black"/>
                </a:solidFill>
              </a:rPr>
              <a:t>QR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6722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1090</TotalTime>
  <Words>132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ゴシック</vt:lpstr>
      <vt:lpstr>游ゴシック</vt:lpstr>
      <vt:lpstr>游ゴシック Light</vt:lpstr>
      <vt:lpstr>Aharoni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光川 莉奈</dc:creator>
  <cp:lastModifiedBy>澁谷 直親</cp:lastModifiedBy>
  <cp:revision>76</cp:revision>
  <cp:lastPrinted>2021-05-23T23:53:39Z</cp:lastPrinted>
  <dcterms:created xsi:type="dcterms:W3CDTF">2020-11-26T09:36:53Z</dcterms:created>
  <dcterms:modified xsi:type="dcterms:W3CDTF">2021-05-31T07:26:27Z</dcterms:modified>
</cp:coreProperties>
</file>